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9" r:id="rId5"/>
    <p:sldId id="257" r:id="rId6"/>
    <p:sldId id="309" r:id="rId7"/>
    <p:sldId id="306" r:id="rId8"/>
    <p:sldId id="305" r:id="rId9"/>
    <p:sldId id="307" r:id="rId10"/>
    <p:sldId id="310" r:id="rId11"/>
    <p:sldId id="370" r:id="rId12"/>
    <p:sldId id="369" r:id="rId13"/>
    <p:sldId id="368" r:id="rId14"/>
    <p:sldId id="383" r:id="rId15"/>
    <p:sldId id="384" r:id="rId16"/>
    <p:sldId id="385" r:id="rId17"/>
    <p:sldId id="308" r:id="rId18"/>
    <p:sldId id="365" r:id="rId19"/>
    <p:sldId id="366" r:id="rId20"/>
    <p:sldId id="397" r:id="rId21"/>
    <p:sldId id="313" r:id="rId22"/>
    <p:sldId id="380" r:id="rId23"/>
    <p:sldId id="382" r:id="rId24"/>
    <p:sldId id="381" r:id="rId25"/>
    <p:sldId id="372" r:id="rId26"/>
    <p:sldId id="314" r:id="rId27"/>
    <p:sldId id="396" r:id="rId28"/>
    <p:sldId id="398" r:id="rId29"/>
    <p:sldId id="304" r:id="rId30"/>
  </p:sldIdLst>
  <p:sldSz cx="9144000" cy="5143500" type="screen16x9"/>
  <p:notesSz cx="6858000" cy="9144000"/>
  <p:embeddedFontLst>
    <p:embeddedFont>
      <p:font typeface="Montserrat" panose="0000050000000000000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7"/>
        <p:cNvGrpSpPr/>
        <p:nvPr/>
      </p:nvGrpSpPr>
      <p:grpSpPr>
        <a:xfrm>
          <a:off x="0" y="0"/>
          <a:ext cx="0" cy="0"/>
          <a:chOff x="0" y="0"/>
          <a:chExt cx="0" cy="0"/>
        </a:xfrm>
      </p:grpSpPr>
      <p:sp>
        <p:nvSpPr>
          <p:cNvPr id="14388" name="Google Shape;14388;g7f9262ee2f_0_24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9" name="Google Shape;14389;g7f9262ee2f_0_24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a:solidFill>
                  <a:schemeClr val="accent1"/>
                </a:solidFill>
                <a:latin typeface="Montserrat Medium"/>
                <a:ea typeface="Montserrat Medium"/>
                <a:cs typeface="Montserrat Medium"/>
                <a:sym typeface="Montserrat Medium"/>
              </a:rPr>
              <a:t>CREDITS: This presentation template was created by </a:t>
            </a:r>
            <a:r>
              <a:rPr lang="en-GB" sz="1000">
                <a:solidFill>
                  <a:schemeClr val="accent1"/>
                </a:solidFill>
                <a:uFill>
                  <a:noFill/>
                </a:uFill>
                <a:latin typeface="Montserrat Medium"/>
                <a:ea typeface="Montserrat Medium"/>
                <a:cs typeface="Montserrat Medium"/>
                <a:sym typeface="Montserrat Medium"/>
                <a:hlinkClick r:id="rId3"/>
              </a:rPr>
              <a:t>Slidesgo</a:t>
            </a:r>
            <a:r>
              <a:rPr lang="en-GB" sz="1000">
                <a:solidFill>
                  <a:schemeClr val="accent1"/>
                </a:solidFill>
                <a:latin typeface="Montserrat Medium"/>
                <a:ea typeface="Montserrat Medium"/>
                <a:cs typeface="Montserrat Medium"/>
                <a:sym typeface="Montserrat Medium"/>
              </a:rPr>
              <a:t>, including icons by </a:t>
            </a:r>
            <a:r>
              <a:rPr lang="en-GB" sz="1000">
                <a:solidFill>
                  <a:schemeClr val="accent1"/>
                </a:solidFill>
                <a:uFill>
                  <a:noFill/>
                </a:uFill>
                <a:latin typeface="Montserrat Medium"/>
                <a:ea typeface="Montserrat Medium"/>
                <a:cs typeface="Montserrat Medium"/>
                <a:sym typeface="Montserrat Medium"/>
                <a:hlinkClick r:id="rId4"/>
              </a:rPr>
              <a:t>Flaticon</a:t>
            </a:r>
            <a:r>
              <a:rPr lang="en-GB" sz="1000">
                <a:solidFill>
                  <a:schemeClr val="accent1"/>
                </a:solidFill>
                <a:latin typeface="Montserrat Medium"/>
                <a:ea typeface="Montserrat Medium"/>
                <a:cs typeface="Montserrat Medium"/>
                <a:sym typeface="Montserrat Medium"/>
              </a:rPr>
              <a:t>, and infographics &amp; images by </a:t>
            </a:r>
            <a:r>
              <a:rPr lang="en-GB" sz="1000">
                <a:solidFill>
                  <a:schemeClr val="accent1"/>
                </a:solidFill>
                <a:uFill>
                  <a:noFill/>
                </a:uFill>
                <a:latin typeface="Montserrat Medium"/>
                <a:ea typeface="Montserrat Medium"/>
                <a:cs typeface="Montserrat Medium"/>
                <a:sym typeface="Montserrat Medium"/>
                <a:hlinkClick r:id="rId5"/>
              </a:rPr>
              <a:t>Freepik</a:t>
            </a:r>
            <a:r>
              <a:rPr lang="en-GB"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blipFill>
          <a:blip r:embed="rId2"/>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dk1"/>
              </a:buClr>
              <a:buSzPts val="2800"/>
              <a:buFont typeface="Montserrat" panose="00000500000000000000"/>
              <a:buNone/>
              <a:defRPr sz="2800">
                <a:solidFill>
                  <a:schemeClr val="dk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panose="00000500000000000000"/>
              <a:buChar char="●"/>
              <a:defRPr sz="1800">
                <a:solidFill>
                  <a:schemeClr val="dk2"/>
                </a:solidFill>
                <a:latin typeface="Montserrat" panose="00000500000000000000"/>
                <a:ea typeface="Montserrat" panose="00000500000000000000"/>
                <a:cs typeface="Montserrat" panose="00000500000000000000"/>
                <a:sym typeface="Montserrat" panose="00000500000000000000"/>
              </a:defRPr>
            </a:lvl1pPr>
            <a:lvl2pPr marL="914400" lvl="1"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lvl="2"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lvl="3"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lvl="4"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lvl="5"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lvl="6"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lvl="7" indent="-317500">
              <a:lnSpc>
                <a:spcPct val="100000"/>
              </a:lnSpc>
              <a:spcBef>
                <a:spcPts val="1600"/>
              </a:spcBef>
              <a:spcAft>
                <a:spcPts val="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lvl="8" indent="-317500">
              <a:lnSpc>
                <a:spcPct val="100000"/>
              </a:lnSpc>
              <a:spcBef>
                <a:spcPts val="1600"/>
              </a:spcBef>
              <a:spcAft>
                <a:spcPts val="1600"/>
              </a:spcAft>
              <a:buClr>
                <a:schemeClr val="dk2"/>
              </a:buClr>
              <a:buSzPts val="1400"/>
              <a:buFont typeface="Montserrat" panose="00000500000000000000"/>
              <a:buChar char="■"/>
              <a:defRPr>
                <a:solidFill>
                  <a:schemeClr val="dk2"/>
                </a:solidFill>
                <a:latin typeface="Montserrat" panose="00000500000000000000"/>
                <a:ea typeface="Montserrat" panose="00000500000000000000"/>
                <a:cs typeface="Montserrat" panose="00000500000000000000"/>
                <a:sym typeface="Montserrat"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000">
                <a:sym typeface="+mn-ea"/>
              </a:rPr>
              <a:t>DATA ANALYTICS</a:t>
            </a:r>
            <a:endParaRPr lang="en-US" altLang="en-GB" sz="2000"/>
          </a:p>
        </p:txBody>
      </p:sp>
      <p:sp>
        <p:nvSpPr>
          <p:cNvPr id="163" name="Google Shape;163;p38"/>
          <p:cNvSpPr txBox="1">
            <a:spLocks noGrp="1"/>
          </p:cNvSpPr>
          <p:nvPr>
            <p:ph type="subTitle" idx="1"/>
          </p:nvPr>
        </p:nvSpPr>
        <p:spPr>
          <a:xfrm>
            <a:off x="2044065" y="3148330"/>
            <a:ext cx="5055870" cy="9836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PRESENTED BY:</a:t>
            </a:r>
            <a:endParaRPr lang="en-US" altLang="en-GB"/>
          </a:p>
          <a:p>
            <a:pPr marL="0" lvl="0" indent="0" algn="ctr" rtl="0">
              <a:spcBef>
                <a:spcPts val="0"/>
              </a:spcBef>
              <a:spcAft>
                <a:spcPts val="0"/>
              </a:spcAft>
              <a:buNone/>
            </a:pPr>
            <a:r>
              <a:rPr lang="en-US" altLang="en-GB"/>
              <a:t>ANSHIKA PAL - PES1UG20CS062</a:t>
            </a:r>
            <a:endParaRPr lang="en-US" altLang="en-GB"/>
          </a:p>
          <a:p>
            <a:pPr marL="0" lvl="0" indent="0" algn="ctr" rtl="0">
              <a:spcBef>
                <a:spcPts val="0"/>
              </a:spcBef>
              <a:spcAft>
                <a:spcPts val="0"/>
              </a:spcAft>
              <a:buNone/>
            </a:pPr>
            <a:r>
              <a:rPr lang="en-US" altLang="en-GB"/>
              <a:t>ROHAN - PES1UG20CS346</a:t>
            </a:r>
            <a:endParaRPr lang="en-US" altLang="en-GB"/>
          </a:p>
          <a:p>
            <a:pPr marL="0" lvl="0" indent="0" algn="ctr" rtl="0">
              <a:spcBef>
                <a:spcPts val="0"/>
              </a:spcBef>
              <a:spcAft>
                <a:spcPts val="0"/>
              </a:spcAft>
              <a:buNone/>
            </a:pPr>
            <a:r>
              <a:rPr lang="en-US" altLang="en-GB"/>
              <a:t>CHANNABASAVANNA HATTI - PES1UG20CS110</a:t>
            </a:r>
            <a:endParaRPr lang="en-US" altLang="en-GB"/>
          </a:p>
        </p:txBody>
      </p:sp>
      <p:sp>
        <p:nvSpPr>
          <p:cNvPr id="164" name="Google Shape;164;p38"/>
          <p:cNvSpPr txBox="1">
            <a:spLocks noGrp="1"/>
          </p:cNvSpPr>
          <p:nvPr>
            <p:ph type="ctrTitle"/>
          </p:nvPr>
        </p:nvSpPr>
        <p:spPr>
          <a:xfrm>
            <a:off x="3189935" y="2616120"/>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1400">
                <a:latin typeface="Montserrat ExtraLight"/>
                <a:ea typeface="Montserrat ExtraLight"/>
                <a:cs typeface="Montserrat ExtraLight"/>
                <a:sym typeface="Montserrat ExtraLight"/>
              </a:rPr>
              <a:t>BOOK RECOMMENDATION SYSTEM</a:t>
            </a:r>
            <a:r>
              <a:rPr lang="en-US" altLang="en-GB" sz="2200" b="0">
                <a:latin typeface="Montserrat ExtraLight"/>
                <a:ea typeface="Montserrat ExtraLight"/>
                <a:cs typeface="Montserrat ExtraLight"/>
                <a:sym typeface="Montserrat ExtraLight"/>
              </a:rPr>
              <a:t> </a:t>
            </a:r>
            <a:endParaRPr lang="en-US" altLang="en-GB" sz="2200" b="0">
              <a:latin typeface="Montserrat ExtraLight"/>
              <a:ea typeface="Montserrat ExtraLight"/>
              <a:cs typeface="Montserrat ExtraLight"/>
              <a:sym typeface="Montserrat Extra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797935" y="2362835"/>
            <a:ext cx="4145280" cy="11144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2400"/>
              <a:t>PROJECT DEMONSTRATION</a:t>
            </a:r>
            <a:endParaRPr lang="en-US" altLang="en-GB"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800"/>
              <a:t>PROJECT DEMONSTRATION</a:t>
            </a:r>
            <a:endParaRPr lang="en-US" altLang="en-GB" sz="1800"/>
          </a:p>
        </p:txBody>
      </p:sp>
      <p:sp>
        <p:nvSpPr>
          <p:cNvPr id="171" name="Google Shape;171;p39"/>
          <p:cNvSpPr txBox="1">
            <a:spLocks noGrp="1"/>
          </p:cNvSpPr>
          <p:nvPr>
            <p:ph type="body" idx="1"/>
          </p:nvPr>
        </p:nvSpPr>
        <p:spPr>
          <a:xfrm>
            <a:off x="938530" y="965835"/>
            <a:ext cx="7172325" cy="356298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altLang="en-US">
                <a:sym typeface="+mn-ea"/>
              </a:rPr>
              <a:t>For this Project, we used Book-Crossing(BX) Dataset. This Dataset contains 278,858 users(anonimyzed but with demographic information) providing 1,149,780 ratings(explicit and implicit) about 271,379 books.</a:t>
            </a:r>
            <a:endParaRPr lang="en-IN" altLang="en-US"/>
          </a:p>
          <a:p>
            <a:pPr marL="0" lvl="0" indent="0" algn="l" rtl="0">
              <a:spcBef>
                <a:spcPts val="0"/>
              </a:spcBef>
              <a:spcAft>
                <a:spcPts val="1600"/>
              </a:spcAft>
              <a:buNone/>
            </a:pPr>
            <a:r>
              <a:rPr lang="en-IN" altLang="en-US">
                <a:sym typeface="+mn-ea"/>
              </a:rPr>
              <a:t>Dataset Description:</a:t>
            </a:r>
            <a:endParaRPr lang="en-IN" altLang="en-US"/>
          </a:p>
          <a:p>
            <a:pPr marL="0" lvl="0" indent="0" algn="l" rtl="0">
              <a:spcBef>
                <a:spcPts val="0"/>
              </a:spcBef>
              <a:spcAft>
                <a:spcPts val="1600"/>
              </a:spcAft>
              <a:buNone/>
            </a:pPr>
            <a:r>
              <a:rPr lang="en-IN" altLang="en-US">
                <a:sym typeface="+mn-ea"/>
              </a:rPr>
              <a:t>.BX-Books.csv has 8 columns which include</a:t>
            </a:r>
            <a:endParaRPr lang="en-IN" altLang="en-US"/>
          </a:p>
          <a:p>
            <a:pPr marL="0" lvl="0" indent="0" algn="l" rtl="0">
              <a:spcBef>
                <a:spcPts val="0"/>
              </a:spcBef>
              <a:spcAft>
                <a:spcPts val="1600"/>
              </a:spcAft>
              <a:buNone/>
            </a:pPr>
            <a:r>
              <a:rPr lang="en-IN" altLang="en-US">
                <a:sym typeface="+mn-ea"/>
              </a:rPr>
              <a:t>information about books.We can uniquely identify each book with the help of ISBN. The tile, author and publisher and year of publication of each book has been listed. The last three columns include URLs for different sizes of images.</a:t>
            </a:r>
            <a:endParaRPr lang="en-IN" altLang="en-US"/>
          </a:p>
          <a:p>
            <a:pPr marL="0" lvl="0" indent="0" algn="l" rtl="0">
              <a:spcBef>
                <a:spcPts val="0"/>
              </a:spcBef>
              <a:spcAft>
                <a:spcPts val="1600"/>
              </a:spcAft>
              <a:buNone/>
            </a:pPr>
            <a:r>
              <a:rPr lang="en-IN" altLang="en-US">
                <a:sym typeface="+mn-ea"/>
              </a:rPr>
              <a:t>ii.BX-Users.csv: lists the age and location of a user along</a:t>
            </a:r>
            <a:endParaRPr lang="en-IN" altLang="en-US"/>
          </a:p>
          <a:p>
            <a:pPr marL="0" lvl="0" indent="0" algn="l" rtl="0">
              <a:spcBef>
                <a:spcPts val="0"/>
              </a:spcBef>
              <a:spcAft>
                <a:spcPts val="1600"/>
              </a:spcAft>
              <a:buNone/>
            </a:pPr>
            <a:r>
              <a:rPr lang="en-IN" altLang="en-US">
                <a:sym typeface="+mn-ea"/>
              </a:rPr>
              <a:t>with their User-ID.</a:t>
            </a:r>
            <a:endParaRPr lang="en-IN" altLang="en-US"/>
          </a:p>
          <a:p>
            <a:pPr marL="0" lvl="0" indent="0" algn="l" rtl="0">
              <a:spcBef>
                <a:spcPts val="0"/>
              </a:spcBef>
              <a:spcAft>
                <a:spcPts val="1600"/>
              </a:spcAft>
              <a:buNone/>
            </a:pPr>
            <a:r>
              <a:rPr lang="en-IN" altLang="en-US">
                <a:sym typeface="+mn-ea"/>
              </a:rPr>
              <a:t>iii.BX-Book-Ratings.csv: contains book ratings given by</a:t>
            </a:r>
            <a:endParaRPr lang="en-IN" altLang="en-US"/>
          </a:p>
          <a:p>
            <a:pPr marL="0" lvl="0" indent="0" algn="l" rtl="0">
              <a:spcBef>
                <a:spcPts val="0"/>
              </a:spcBef>
              <a:spcAft>
                <a:spcPts val="1600"/>
              </a:spcAft>
              <a:buNone/>
            </a:pPr>
            <a:r>
              <a:rPr lang="en-IN" altLang="en-US">
                <a:sym typeface="+mn-ea"/>
              </a:rPr>
              <a:t>users. The User-ID and ISBN have also been provided.</a:t>
            </a:r>
            <a:endParaRPr lang="en-IN" altLang="en-US">
              <a:sym typeface="+mn-ea"/>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938530" y="445135"/>
            <a:ext cx="7269480" cy="599440"/>
          </a:xfrm>
        </p:spPr>
        <p:txBody>
          <a:bodyPr/>
          <a:p>
            <a:pPr algn="ctr"/>
            <a:r>
              <a:rPr lang="en-US"/>
              <a:t>Exploratory Data Analysis</a:t>
            </a:r>
            <a:endParaRPr lang="en-US"/>
          </a:p>
        </p:txBody>
      </p:sp>
      <p:pic>
        <p:nvPicPr>
          <p:cNvPr id="6" name="Picture 5"/>
          <p:cNvPicPr>
            <a:picLocks noChangeAspect="1"/>
          </p:cNvPicPr>
          <p:nvPr/>
        </p:nvPicPr>
        <p:blipFill>
          <a:blip r:embed="rId1"/>
          <a:stretch>
            <a:fillRect/>
          </a:stretch>
        </p:blipFill>
        <p:spPr>
          <a:xfrm>
            <a:off x="191135" y="1889125"/>
            <a:ext cx="3759200" cy="2065020"/>
          </a:xfrm>
          <a:prstGeom prst="rect">
            <a:avLst/>
          </a:prstGeom>
        </p:spPr>
      </p:pic>
      <p:pic>
        <p:nvPicPr>
          <p:cNvPr id="7" name="Picture 6"/>
          <p:cNvPicPr>
            <a:picLocks noChangeAspect="1"/>
          </p:cNvPicPr>
          <p:nvPr/>
        </p:nvPicPr>
        <p:blipFill>
          <a:blip r:embed="rId2"/>
          <a:stretch>
            <a:fillRect/>
          </a:stretch>
        </p:blipFill>
        <p:spPr>
          <a:xfrm>
            <a:off x="4507230" y="1784985"/>
            <a:ext cx="4061460" cy="22726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38530" y="445135"/>
            <a:ext cx="7512685" cy="705485"/>
          </a:xfrm>
        </p:spPr>
        <p:txBody>
          <a:bodyPr/>
          <a:p>
            <a:pPr algn="ctr"/>
            <a:r>
              <a:rPr lang="en-US"/>
              <a:t>Exploratory Data Analysis</a:t>
            </a:r>
            <a:endParaRPr lang="en-US"/>
          </a:p>
        </p:txBody>
      </p:sp>
      <p:pic>
        <p:nvPicPr>
          <p:cNvPr id="4" name="Picture 3"/>
          <p:cNvPicPr>
            <a:picLocks noChangeAspect="1"/>
          </p:cNvPicPr>
          <p:nvPr/>
        </p:nvPicPr>
        <p:blipFill>
          <a:blip r:embed="rId1"/>
          <a:stretch>
            <a:fillRect/>
          </a:stretch>
        </p:blipFill>
        <p:spPr>
          <a:xfrm>
            <a:off x="384810" y="1856740"/>
            <a:ext cx="3801110" cy="1999615"/>
          </a:xfrm>
          <a:prstGeom prst="rect">
            <a:avLst/>
          </a:prstGeom>
        </p:spPr>
      </p:pic>
      <p:pic>
        <p:nvPicPr>
          <p:cNvPr id="5" name="Picture 4"/>
          <p:cNvPicPr>
            <a:picLocks noChangeAspect="1"/>
          </p:cNvPicPr>
          <p:nvPr/>
        </p:nvPicPr>
        <p:blipFill>
          <a:blip r:embed="rId2"/>
          <a:stretch>
            <a:fillRect/>
          </a:stretch>
        </p:blipFill>
        <p:spPr>
          <a:xfrm>
            <a:off x="4784090" y="1625600"/>
            <a:ext cx="4059555" cy="24625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38530" y="445135"/>
            <a:ext cx="7558405" cy="758825"/>
          </a:xfrm>
        </p:spPr>
        <p:txBody>
          <a:bodyPr/>
          <a:p>
            <a:r>
              <a:rPr lang="en-US"/>
              <a:t>Exploratory Data Analysis</a:t>
            </a:r>
            <a:endParaRPr lang="en-US"/>
          </a:p>
        </p:txBody>
      </p:sp>
      <p:pic>
        <p:nvPicPr>
          <p:cNvPr id="4" name="Picture 3"/>
          <p:cNvPicPr>
            <a:picLocks noChangeAspect="1"/>
          </p:cNvPicPr>
          <p:nvPr/>
        </p:nvPicPr>
        <p:blipFill>
          <a:blip r:embed="rId1"/>
          <a:stretch>
            <a:fillRect/>
          </a:stretch>
        </p:blipFill>
        <p:spPr>
          <a:xfrm>
            <a:off x="108585" y="1504315"/>
            <a:ext cx="4186555" cy="2396490"/>
          </a:xfrm>
          <a:prstGeom prst="rect">
            <a:avLst/>
          </a:prstGeom>
        </p:spPr>
      </p:pic>
      <p:pic>
        <p:nvPicPr>
          <p:cNvPr id="5" name="Picture 4"/>
          <p:cNvPicPr>
            <a:picLocks noChangeAspect="1"/>
          </p:cNvPicPr>
          <p:nvPr/>
        </p:nvPicPr>
        <p:blipFill>
          <a:blip r:embed="rId2"/>
          <a:stretch>
            <a:fillRect/>
          </a:stretch>
        </p:blipFill>
        <p:spPr>
          <a:xfrm>
            <a:off x="4880610" y="1504315"/>
            <a:ext cx="3522345" cy="2480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800"/>
              <a:t>PROJECT DEMONSTRATION</a:t>
            </a:r>
            <a:endParaRPr lang="en-US" altLang="en-GB" sz="180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sz="1000"/>
              <a:t>Modules used:</a:t>
            </a:r>
            <a:r>
              <a:rPr lang="en-US" sz="1000"/>
              <a:t> </a:t>
            </a:r>
            <a:r>
              <a:rPr sz="1000"/>
              <a:t>pycountry_convert</a:t>
            </a:r>
            <a:r>
              <a:rPr lang="en-US" sz="1000"/>
              <a:t>, </a:t>
            </a:r>
            <a:r>
              <a:rPr sz="1000"/>
              <a:t>wordcloud</a:t>
            </a:r>
            <a:r>
              <a:rPr lang="en-US" sz="1000"/>
              <a:t>, </a:t>
            </a:r>
            <a:r>
              <a:rPr sz="1000"/>
              <a:t>surprise</a:t>
            </a:r>
            <a:r>
              <a:rPr lang="en-US" sz="1000"/>
              <a:t>, </a:t>
            </a:r>
            <a:r>
              <a:rPr sz="1000"/>
              <a:t>numpy </a:t>
            </a:r>
            <a:r>
              <a:rPr lang="en-US" sz="1000"/>
              <a:t>, </a:t>
            </a:r>
            <a:r>
              <a:rPr sz="1000"/>
              <a:t>pandas</a:t>
            </a:r>
            <a:r>
              <a:rPr lang="en-US" sz="1000"/>
              <a:t>, </a:t>
            </a:r>
            <a:r>
              <a:rPr sz="1000"/>
              <a:t>gradio</a:t>
            </a:r>
            <a:r>
              <a:rPr lang="en-US" sz="1000"/>
              <a:t>, </a:t>
            </a:r>
            <a:r>
              <a:rPr sz="1000"/>
              <a:t>matplotlib</a:t>
            </a:r>
            <a:r>
              <a:rPr lang="en-US" sz="1000"/>
              <a:t>,</a:t>
            </a:r>
            <a:r>
              <a:rPr sz="1000"/>
              <a:t>missingno</a:t>
            </a:r>
            <a:r>
              <a:rPr lang="en-US" sz="1000"/>
              <a:t>,</a:t>
            </a:r>
            <a:r>
              <a:rPr sz="1000"/>
              <a:t>seaborn</a:t>
            </a:r>
            <a:r>
              <a:rPr lang="en-US" sz="1000"/>
              <a:t>.</a:t>
            </a:r>
            <a:endParaRPr lang="en-US" sz="1000"/>
          </a:p>
          <a:p>
            <a:pPr marL="0" lvl="0" indent="0" algn="l" rtl="0">
              <a:spcBef>
                <a:spcPts val="0"/>
              </a:spcBef>
              <a:spcAft>
                <a:spcPts val="1600"/>
              </a:spcAft>
              <a:buNone/>
            </a:pPr>
            <a:r>
              <a:rPr lang="en-US" sz="1000"/>
              <a:t>We used:</a:t>
            </a:r>
            <a:endParaRPr lang="en-US" sz="1000"/>
          </a:p>
          <a:p>
            <a:pPr marL="228600" lvl="0" indent="-228600" algn="l" rtl="0">
              <a:spcBef>
                <a:spcPts val="0"/>
              </a:spcBef>
              <a:spcAft>
                <a:spcPts val="1600"/>
              </a:spcAft>
              <a:buFont typeface="+mj-lt"/>
              <a:buAutoNum type="arabicPeriod"/>
            </a:pPr>
            <a:r>
              <a:rPr lang="en-US" sz="1000"/>
              <a:t>Collaborative filtering and in that user- user based and item - item based filtering.</a:t>
            </a:r>
            <a:endParaRPr lang="en-US" sz="1000"/>
          </a:p>
          <a:p>
            <a:pPr marL="685800" lvl="1" indent="-228600" algn="l" rtl="0">
              <a:spcBef>
                <a:spcPts val="0"/>
              </a:spcBef>
              <a:spcAft>
                <a:spcPts val="1600"/>
              </a:spcAft>
              <a:buFont typeface="+mj-lt"/>
              <a:buAutoNum type="arabicPeriod"/>
            </a:pPr>
            <a:r>
              <a:rPr lang="en-US" sz="1000"/>
              <a:t>KNN Algorithm for Collaborative-Based Filtering. Collaborative Filtering Using k-Nearest Neighbors (kNN) kNN is a machine learning algorithm to find clusters of similar users based on common book ratings, and make predictions using the average rating of top-k nearest neighbors.</a:t>
            </a:r>
            <a:endParaRPr lang="en-US" sz="1000"/>
          </a:p>
          <a:p>
            <a:pPr marL="685800" lvl="1" indent="-228600" algn="l" rtl="0">
              <a:spcBef>
                <a:spcPts val="0"/>
              </a:spcBef>
              <a:spcAft>
                <a:spcPts val="1600"/>
              </a:spcAft>
              <a:buFont typeface="+mj-lt"/>
              <a:buAutoNum type="arabicPeriod"/>
            </a:pPr>
            <a:r>
              <a:rPr lang="en-US" sz="1000"/>
              <a:t>By iterating the columns, we are subtracting the mean values. compute_similarity() is calculating the cosine similarity of two users. create_similarity_matrix() is creating the cosine similarity matrix between all the users. get_neighbors() is calculating the neighbours on the basis of matrix created. recommend() is recommending the top users that a user is matched with.</a:t>
            </a:r>
            <a:endParaRPr lang="en-US" sz="1000"/>
          </a:p>
          <a:p>
            <a:pPr marL="685800" lvl="1" indent="-228600" algn="l" rtl="0">
              <a:spcBef>
                <a:spcPts val="0"/>
              </a:spcBef>
              <a:spcAft>
                <a:spcPts val="1600"/>
              </a:spcAft>
              <a:buFont typeface="+mj-lt"/>
              <a:buAutoNum type="arabicPeriod"/>
            </a:pPr>
            <a:r>
              <a:rPr lang="en-US" sz="1000"/>
              <a:t>DRAWBACKS: Scalability and Scarcity</a:t>
            </a:r>
            <a:endParaRPr lang="en-US" sz="1000"/>
          </a:p>
          <a:p>
            <a:pPr marL="457200" lvl="1" indent="0" algn="l" rtl="0">
              <a:spcBef>
                <a:spcPts val="0"/>
              </a:spcBef>
              <a:spcAft>
                <a:spcPts val="1600"/>
              </a:spcAft>
              <a:buFont typeface="+mj-lt"/>
              <a:buNone/>
            </a:pPr>
            <a:endParaRPr sz="1000"/>
          </a:p>
          <a:p>
            <a:pPr marL="0" lvl="0" indent="0" algn="l" rtl="0">
              <a:spcBef>
                <a:spcPts val="0"/>
              </a:spcBef>
              <a:spcAft>
                <a:spcPts val="1600"/>
              </a:spcAft>
              <a:buNone/>
            </a:pPr>
            <a:endParaRPr sz="100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4"/>
          <p:cNvSpPr>
            <a:spLocks noGrp="1"/>
          </p:cNvSpPr>
          <p:nvPr>
            <p:ph type="body" idx="1"/>
          </p:nvPr>
        </p:nvSpPr>
        <p:spPr>
          <a:xfrm>
            <a:off x="938530" y="1659255"/>
            <a:ext cx="7653655" cy="2760980"/>
          </a:xfrm>
        </p:spPr>
        <p:txBody>
          <a:bodyPr/>
          <a:p>
            <a:pPr marL="139700" indent="0">
              <a:buNone/>
            </a:pPr>
            <a:r>
              <a:rPr lang="en-US"/>
              <a:t>2. CONTENT-BASED FILTERING :</a:t>
            </a:r>
            <a:endParaRPr lang="en-US"/>
          </a:p>
          <a:p>
            <a:pPr marL="139700" indent="0">
              <a:buNone/>
            </a:pPr>
            <a:endParaRPr lang="en-US"/>
          </a:p>
          <a:p>
            <a:pPr marL="139700" indent="0">
              <a:buNone/>
            </a:pPr>
            <a:r>
              <a:rPr lang="en-US"/>
              <a:t>	1. Content-based filtering, also referred to as cognitive filtering, recommends items based on a comparison between the content of the items and a user 	profile. </a:t>
            </a:r>
            <a:endParaRPr lang="en-US"/>
          </a:p>
          <a:p>
            <a:pPr marL="139700" indent="0">
              <a:buNone/>
            </a:pPr>
            <a:endParaRPr lang="en-US"/>
          </a:p>
          <a:p>
            <a:pPr marL="139700" indent="0">
              <a:buNone/>
            </a:pPr>
            <a:r>
              <a:rPr lang="en-US"/>
              <a:t>	2. The content of each item is represented as a set of descriptors or terms, typically the words that occur in a document</a:t>
            </a:r>
            <a:endParaRPr lang="en-US"/>
          </a:p>
          <a:p>
            <a:pPr marL="139700" indent="0">
              <a:buNone/>
            </a:pPr>
            <a:endParaRPr lang="en-US"/>
          </a:p>
          <a:p>
            <a:pPr marL="139700" indent="0">
              <a:buNone/>
            </a:pPr>
            <a:r>
              <a:rPr lang="en-US"/>
              <a:t>	3.After cleaning and preparing the data, we can use TF- IDF representation to make our recommender system.</a:t>
            </a:r>
            <a:endParaRPr lang="en-US"/>
          </a:p>
        </p:txBody>
      </p:sp>
      <p:sp>
        <p:nvSpPr>
          <p:cNvPr id="8" name="Title 7"/>
          <p:cNvSpPr/>
          <p:nvPr>
            <p:ph type="title"/>
          </p:nvPr>
        </p:nvSpPr>
        <p:spPr>
          <a:xfrm>
            <a:off x="938530" y="445135"/>
            <a:ext cx="7195185" cy="941705"/>
          </a:xfrm>
        </p:spPr>
        <p:txBody>
          <a:bodyPr/>
          <a:p>
            <a:r>
              <a:rPr lang="en-US" altLang="en-GB">
                <a:sym typeface="+mn-ea"/>
              </a:rPr>
              <a:t>PROJECT DEMONSTRATION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38530" y="445135"/>
            <a:ext cx="7463790" cy="941705"/>
          </a:xfrm>
        </p:spPr>
        <p:txBody>
          <a:bodyPr/>
          <a:p>
            <a:r>
              <a:rPr lang="en-US" altLang="en-GB">
                <a:sym typeface="+mn-ea"/>
              </a:rPr>
              <a:t>PROJECT DEMONSTRATION</a:t>
            </a:r>
            <a:endParaRPr lang="en-US"/>
          </a:p>
        </p:txBody>
      </p:sp>
      <p:sp>
        <p:nvSpPr>
          <p:cNvPr id="3" name="Text Placeholder 2"/>
          <p:cNvSpPr>
            <a:spLocks noGrp="1"/>
          </p:cNvSpPr>
          <p:nvPr>
            <p:ph type="body" idx="1"/>
          </p:nvPr>
        </p:nvSpPr>
        <p:spPr>
          <a:xfrm>
            <a:off x="938530" y="1659255"/>
            <a:ext cx="7614920" cy="2760980"/>
          </a:xfrm>
        </p:spPr>
        <p:txBody>
          <a:bodyPr/>
          <a:p>
            <a:pPr marL="139700" indent="0">
              <a:buNone/>
            </a:pPr>
            <a:r>
              <a:rPr lang="en-US"/>
              <a:t>3.Model Based : </a:t>
            </a:r>
            <a:endParaRPr lang="en-US"/>
          </a:p>
          <a:p>
            <a:pPr marL="139700" indent="0">
              <a:buNone/>
            </a:pPr>
            <a:r>
              <a:rPr lang="en-US"/>
              <a:t>	1. We will limit the books in this whose ratings are given atleast 5 times. We are normalizing the ratings on the basis of gaussian normalization.</a:t>
            </a:r>
            <a:endParaRPr lang="en-US"/>
          </a:p>
          <a:p>
            <a:pPr marL="139700" indent="0">
              <a:buNone/>
            </a:pPr>
            <a:r>
              <a:rPr lang="en-US"/>
              <a:t>	</a:t>
            </a:r>
            <a:endParaRPr lang="en-US"/>
          </a:p>
          <a:p>
            <a:pPr marL="139700" indent="0">
              <a:buNone/>
            </a:pPr>
            <a:r>
              <a:rPr lang="en-US"/>
              <a:t>	2. Baselines can be estimated in two different ways: </a:t>
            </a:r>
            <a:endParaRPr lang="en-US"/>
          </a:p>
          <a:p>
            <a:pPr marL="139700" indent="0">
              <a:buNone/>
            </a:pPr>
            <a:r>
              <a:rPr lang="en-US"/>
              <a:t>		1. Stochastic Gradient Descent (SGD) </a:t>
            </a:r>
            <a:endParaRPr lang="en-US"/>
          </a:p>
          <a:p>
            <a:pPr marL="139700" indent="0">
              <a:buNone/>
            </a:pPr>
            <a:r>
              <a:rPr lang="en-US"/>
              <a:t>		2. Alternating Least Squares (ALS)</a:t>
            </a:r>
            <a:endParaRPr lang="en-US"/>
          </a:p>
          <a:p>
            <a:pPr marL="139700" indent="0">
              <a:buNone/>
            </a:pPr>
            <a:endParaRPr lang="en-US"/>
          </a:p>
          <a:p>
            <a:pPr marL="139700" indent="0">
              <a:buNone/>
            </a:pPr>
            <a:r>
              <a:rPr lang="en-US"/>
              <a:t>* With the implementation of these models we can print the required output in our UI</a:t>
            </a:r>
            <a:endParaRPr lang="en-US"/>
          </a:p>
          <a:p>
            <a:pPr marL="139700" indent="0">
              <a:buNone/>
            </a:pPr>
            <a:endParaRPr lang="en-US"/>
          </a:p>
          <a:p>
            <a:pPr marL="139700" indent="0">
              <a:buNone/>
            </a:pPr>
            <a:r>
              <a:rPr lang="en-US"/>
              <a:t>* For UI we have used Gradio.</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38530" y="445135"/>
            <a:ext cx="7463790" cy="941705"/>
          </a:xfrm>
        </p:spPr>
        <p:txBody>
          <a:bodyPr/>
          <a:p>
            <a:r>
              <a:rPr lang="en-US" altLang="en-GB">
                <a:sym typeface="+mn-ea"/>
              </a:rPr>
              <a:t>PROJECT DEMONSTRATION</a:t>
            </a:r>
            <a:endParaRPr lang="en-US"/>
          </a:p>
        </p:txBody>
      </p:sp>
      <p:sp>
        <p:nvSpPr>
          <p:cNvPr id="3" name="Text Placeholder 2"/>
          <p:cNvSpPr>
            <a:spLocks noGrp="1"/>
          </p:cNvSpPr>
          <p:nvPr>
            <p:ph type="body" idx="1"/>
          </p:nvPr>
        </p:nvSpPr>
        <p:spPr>
          <a:xfrm>
            <a:off x="938530" y="1659255"/>
            <a:ext cx="7614920" cy="2760980"/>
          </a:xfrm>
        </p:spPr>
        <p:txBody>
          <a:bodyPr/>
          <a:p>
            <a:pPr marL="139700" indent="0">
              <a:buNone/>
            </a:pPr>
            <a:r>
              <a:rPr lang="en-US"/>
              <a:t>3.Model Based : </a:t>
            </a:r>
            <a:endParaRPr lang="en-US"/>
          </a:p>
          <a:p>
            <a:pPr marL="139700" indent="0">
              <a:buNone/>
            </a:pPr>
            <a:r>
              <a:rPr lang="en-US"/>
              <a:t>	1. We will limit the books in this whose ratings are given atleast 5 times. We are normalizing the ratings on the basis of gaussian normalization.</a:t>
            </a:r>
            <a:endParaRPr lang="en-US"/>
          </a:p>
          <a:p>
            <a:pPr marL="139700" indent="0">
              <a:buNone/>
            </a:pPr>
            <a:r>
              <a:rPr lang="en-US"/>
              <a:t>	</a:t>
            </a:r>
            <a:endParaRPr lang="en-US"/>
          </a:p>
          <a:p>
            <a:pPr marL="139700" indent="0">
              <a:buNone/>
            </a:pPr>
            <a:r>
              <a:rPr lang="en-US"/>
              <a:t>	2. Baselines can be estimated in two different ways: </a:t>
            </a:r>
            <a:endParaRPr lang="en-US"/>
          </a:p>
          <a:p>
            <a:pPr marL="139700" indent="0">
              <a:buNone/>
            </a:pPr>
            <a:r>
              <a:rPr lang="en-US"/>
              <a:t>		1. Stochastic Gradient Descent (SGD) </a:t>
            </a:r>
            <a:endParaRPr lang="en-US"/>
          </a:p>
          <a:p>
            <a:pPr marL="139700" indent="0">
              <a:buNone/>
            </a:pPr>
            <a:r>
              <a:rPr lang="en-US"/>
              <a:t>		2. Alternating Least Squares (ALS)</a:t>
            </a:r>
            <a:endParaRPr lang="en-US"/>
          </a:p>
          <a:p>
            <a:pPr marL="139700" indent="0">
              <a:buNone/>
            </a:pPr>
            <a:endParaRPr lang="en-US"/>
          </a:p>
          <a:p>
            <a:pPr marL="139700" indent="0">
              <a:buNone/>
            </a:pPr>
            <a:r>
              <a:rPr lang="en-US"/>
              <a:t>* With the implementation of these models we can print the required output in our UI</a:t>
            </a:r>
            <a:endParaRPr lang="en-US"/>
          </a:p>
          <a:p>
            <a:pPr marL="139700" indent="0">
              <a:buNone/>
            </a:pPr>
            <a:endParaRPr lang="en-US"/>
          </a:p>
          <a:p>
            <a:pPr marL="139700" indent="0">
              <a:buNone/>
            </a:pPr>
            <a:r>
              <a:rPr lang="en-US"/>
              <a:t>* For UI we have used Gradio.</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615" y="2651760"/>
            <a:ext cx="365760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000">
                <a:sym typeface="+mn-ea"/>
              </a:rPr>
              <a:t>RESULT AND DISCUSSION</a:t>
            </a:r>
            <a:endParaRPr lang="en-US" altLang="en-GB"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041775" y="2651760"/>
            <a:ext cx="390144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a:sym typeface="+mn-ea"/>
              </a:rPr>
              <a:t>A</a:t>
            </a:r>
            <a:r>
              <a:rPr lang="en-US" altLang="en-GB" sz="4800">
                <a:sym typeface="+mn-ea"/>
              </a:rPr>
              <a:t>BSTRACT</a:t>
            </a:r>
            <a:r>
              <a:rPr lang="en-GB" sz="4800"/>
              <a:t>!</a:t>
            </a:r>
            <a:endParaRPr lang="en-GB" sz="4800"/>
          </a:p>
        </p:txBody>
      </p:sp>
      <p:sp>
        <p:nvSpPr>
          <p:cNvPr id="195" name="Google Shape;195;p41"/>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sym typeface="+mn-ea"/>
              </a:rPr>
              <a:t>N</a:t>
            </a:r>
            <a:r>
              <a:rPr lang="en-GB" b="1">
                <a:sym typeface="+mn-ea"/>
              </a:rPr>
              <a:t>eed and significance of the problem</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78130" y="209550"/>
            <a:ext cx="8343900" cy="673735"/>
          </a:xfrm>
        </p:spPr>
        <p:txBody>
          <a:bodyPr/>
          <a:p>
            <a:pPr algn="ctr"/>
            <a:r>
              <a:rPr lang="en-US"/>
              <a:t>Result and Discussion</a:t>
            </a:r>
            <a:endParaRPr lang="en-US"/>
          </a:p>
        </p:txBody>
      </p:sp>
      <p:sp>
        <p:nvSpPr>
          <p:cNvPr id="3" name="Text Placeholder 2"/>
          <p:cNvSpPr>
            <a:spLocks noGrp="1"/>
          </p:cNvSpPr>
          <p:nvPr>
            <p:ph type="body" idx="1"/>
          </p:nvPr>
        </p:nvSpPr>
        <p:spPr>
          <a:xfrm>
            <a:off x="514985" y="1035050"/>
            <a:ext cx="8275320" cy="3861435"/>
          </a:xfrm>
        </p:spPr>
        <p:txBody>
          <a:bodyPr/>
          <a:p>
            <a:r>
              <a:rPr lang="en-US"/>
              <a:t>Using Collabarative filtering</a:t>
            </a:r>
            <a:endParaRPr lang="en-US"/>
          </a:p>
          <a:p>
            <a:pPr marL="127000" indent="0">
              <a:buNone/>
            </a:pPr>
            <a:endParaRPr lang="en-US"/>
          </a:p>
          <a:p>
            <a:pPr marL="127000" indent="0">
              <a:buNone/>
            </a:pPr>
            <a:r>
              <a:rPr lang="en-US"/>
              <a:t>User - based</a:t>
            </a:r>
            <a:endParaRPr lang="en-US"/>
          </a:p>
          <a:p>
            <a:pPr marL="127000" indent="0">
              <a:buNone/>
            </a:pPr>
            <a:endParaRPr lang="en-US"/>
          </a:p>
        </p:txBody>
      </p:sp>
      <p:pic>
        <p:nvPicPr>
          <p:cNvPr id="4" name="Picture 3"/>
          <p:cNvPicPr>
            <a:picLocks noChangeAspect="1"/>
          </p:cNvPicPr>
          <p:nvPr/>
        </p:nvPicPr>
        <p:blipFill>
          <a:blip r:embed="rId1"/>
          <a:stretch>
            <a:fillRect/>
          </a:stretch>
        </p:blipFill>
        <p:spPr>
          <a:xfrm>
            <a:off x="685165" y="1931035"/>
            <a:ext cx="7316470" cy="28822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938530" y="445135"/>
            <a:ext cx="7854950" cy="614680"/>
          </a:xfrm>
        </p:spPr>
        <p:txBody>
          <a:bodyPr/>
          <a:p>
            <a:pPr algn="ctr"/>
            <a:r>
              <a:rPr lang="en-US">
                <a:sym typeface="+mn-ea"/>
              </a:rPr>
              <a:t>Result and Discussion</a:t>
            </a:r>
            <a:br>
              <a:rPr lang="en-US"/>
            </a:br>
            <a:endParaRPr lang="en-US"/>
          </a:p>
        </p:txBody>
      </p:sp>
      <p:sp>
        <p:nvSpPr>
          <p:cNvPr id="5" name="Text Placeholder 4"/>
          <p:cNvSpPr>
            <a:spLocks noGrp="1"/>
          </p:cNvSpPr>
          <p:nvPr>
            <p:ph type="body" idx="1"/>
          </p:nvPr>
        </p:nvSpPr>
        <p:spPr>
          <a:xfrm>
            <a:off x="603250" y="1217930"/>
            <a:ext cx="7989570" cy="3566795"/>
          </a:xfrm>
        </p:spPr>
        <p:txBody>
          <a:bodyPr/>
          <a:p>
            <a:r>
              <a:rPr lang="en-US"/>
              <a:t>Collabarative filtering</a:t>
            </a:r>
            <a:endParaRPr lang="en-US"/>
          </a:p>
          <a:p>
            <a:pPr marL="139700" indent="0">
              <a:buNone/>
            </a:pPr>
            <a:endParaRPr lang="en-US"/>
          </a:p>
          <a:p>
            <a:pPr marL="139700" indent="0">
              <a:buNone/>
            </a:pPr>
            <a:r>
              <a:rPr lang="en-US"/>
              <a:t>Item-based </a:t>
            </a:r>
            <a:endParaRPr lang="en-US"/>
          </a:p>
          <a:p>
            <a:pPr marL="139700" indent="0">
              <a:buNone/>
            </a:pPr>
            <a:endParaRPr lang="en-US"/>
          </a:p>
        </p:txBody>
      </p:sp>
      <p:pic>
        <p:nvPicPr>
          <p:cNvPr id="6" name="Picture 5"/>
          <p:cNvPicPr>
            <a:picLocks noChangeAspect="1"/>
          </p:cNvPicPr>
          <p:nvPr/>
        </p:nvPicPr>
        <p:blipFill>
          <a:blip r:embed="rId1"/>
          <a:stretch>
            <a:fillRect/>
          </a:stretch>
        </p:blipFill>
        <p:spPr>
          <a:xfrm>
            <a:off x="1096010" y="1990725"/>
            <a:ext cx="6951345" cy="29762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938530" y="445135"/>
            <a:ext cx="7390765" cy="592455"/>
          </a:xfrm>
        </p:spPr>
        <p:txBody>
          <a:bodyPr/>
          <a:p>
            <a:pPr algn="ctr"/>
            <a:r>
              <a:rPr lang="en-US"/>
              <a:t>Result and Discussion</a:t>
            </a:r>
            <a:endParaRPr lang="en-US"/>
          </a:p>
        </p:txBody>
      </p:sp>
      <p:sp>
        <p:nvSpPr>
          <p:cNvPr id="5" name="Text Placeholder 4"/>
          <p:cNvSpPr>
            <a:spLocks noGrp="1"/>
          </p:cNvSpPr>
          <p:nvPr>
            <p:ph type="body" idx="1"/>
          </p:nvPr>
        </p:nvSpPr>
        <p:spPr>
          <a:xfrm>
            <a:off x="740410" y="1135380"/>
            <a:ext cx="7829550" cy="3763645"/>
          </a:xfrm>
        </p:spPr>
        <p:txBody>
          <a:bodyPr/>
          <a:p>
            <a:r>
              <a:rPr lang="en-US"/>
              <a:t>Content - based filtering</a:t>
            </a:r>
            <a:endParaRPr lang="en-US"/>
          </a:p>
          <a:p>
            <a:pPr marL="139700" indent="0">
              <a:buNone/>
            </a:pPr>
            <a:endParaRPr lang="en-US"/>
          </a:p>
        </p:txBody>
      </p:sp>
      <p:pic>
        <p:nvPicPr>
          <p:cNvPr id="6" name="Picture 5"/>
          <p:cNvPicPr>
            <a:picLocks noChangeAspect="1"/>
          </p:cNvPicPr>
          <p:nvPr/>
        </p:nvPicPr>
        <p:blipFill>
          <a:blip r:embed="rId1"/>
          <a:stretch>
            <a:fillRect/>
          </a:stretch>
        </p:blipFill>
        <p:spPr>
          <a:xfrm>
            <a:off x="567690" y="1664335"/>
            <a:ext cx="8008620" cy="2941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RESULT AND DISCUSSION</a:t>
            </a:r>
            <a:endParaRPr lang="en-US"/>
          </a:p>
        </p:txBody>
      </p:sp>
      <p:sp>
        <p:nvSpPr>
          <p:cNvPr id="5" name="Text Placeholder 4"/>
          <p:cNvSpPr>
            <a:spLocks noGrp="1"/>
          </p:cNvSpPr>
          <p:nvPr>
            <p:ph type="body" idx="1"/>
          </p:nvPr>
        </p:nvSpPr>
        <p:spPr>
          <a:xfrm>
            <a:off x="664845" y="1104265"/>
            <a:ext cx="7888605" cy="3838575"/>
          </a:xfrm>
        </p:spPr>
        <p:txBody>
          <a:bodyPr/>
          <a:p>
            <a:r>
              <a:rPr lang="en-US"/>
              <a:t>Using machine learning based models</a:t>
            </a:r>
            <a:endParaRPr lang="en-US"/>
          </a:p>
          <a:p>
            <a:pPr marL="139700" indent="0">
              <a:buNone/>
            </a:pPr>
            <a:endParaRPr lang="en-US"/>
          </a:p>
          <a:p>
            <a:pPr marL="139700" indent="0">
              <a:buNone/>
            </a:pPr>
            <a:endParaRPr lang="en-US"/>
          </a:p>
        </p:txBody>
      </p:sp>
      <p:pic>
        <p:nvPicPr>
          <p:cNvPr id="2" name="Picture 1"/>
          <p:cNvPicPr>
            <a:picLocks noChangeAspect="1"/>
          </p:cNvPicPr>
          <p:nvPr/>
        </p:nvPicPr>
        <p:blipFill>
          <a:blip r:embed="rId1"/>
          <a:stretch>
            <a:fillRect/>
          </a:stretch>
        </p:blipFill>
        <p:spPr>
          <a:xfrm>
            <a:off x="956310" y="1853565"/>
            <a:ext cx="7597140" cy="2895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800"/>
              <a:t>RESULT AND DISCUSSION</a:t>
            </a:r>
            <a:endParaRPr lang="en-US" altLang="en-GB" sz="180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descr="Screenshot 2022-11-15 at 10.05.03 AM"/>
          <p:cNvPicPr>
            <a:picLocks noChangeAspect="1"/>
          </p:cNvPicPr>
          <p:nvPr/>
        </p:nvPicPr>
        <p:blipFill>
          <a:blip r:embed="rId1"/>
          <a:stretch>
            <a:fillRect/>
          </a:stretch>
        </p:blipFill>
        <p:spPr>
          <a:xfrm>
            <a:off x="1782445" y="1417320"/>
            <a:ext cx="5050155" cy="2291080"/>
          </a:xfrm>
          <a:prstGeom prst="rect">
            <a:avLst/>
          </a:prstGeom>
        </p:spPr>
      </p:pic>
      <p:sp>
        <p:nvSpPr>
          <p:cNvPr id="4" name="Text Box 3"/>
          <p:cNvSpPr txBox="1"/>
          <p:nvPr/>
        </p:nvSpPr>
        <p:spPr>
          <a:xfrm>
            <a:off x="1953260" y="3515995"/>
            <a:ext cx="4639310" cy="306705"/>
          </a:xfrm>
          <a:prstGeom prst="rect">
            <a:avLst/>
          </a:prstGeom>
          <a:solidFill>
            <a:schemeClr val="bg1"/>
          </a:solidFill>
        </p:spPr>
        <p:txBody>
          <a:bodyPr wrap="square" rtlCol="0">
            <a:spAutoFit/>
          </a:bodyPr>
          <a:p>
            <a:r>
              <a:rPr lang="en-US"/>
              <a:t>EXPECTED OUTPUT IN THE UI</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615" y="2249170"/>
            <a:ext cx="4615180" cy="12280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sz="4000">
                <a:sym typeface="+mn-ea"/>
              </a:rPr>
              <a:t>FUTURE WORK</a:t>
            </a:r>
            <a:endParaRPr lang="en-US" altLang="en-GB" sz="4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38530" y="445135"/>
            <a:ext cx="7463790" cy="941705"/>
          </a:xfrm>
        </p:spPr>
        <p:txBody>
          <a:bodyPr/>
          <a:p>
            <a:r>
              <a:rPr lang="en-US" altLang="en-GB">
                <a:sym typeface="+mn-ea"/>
              </a:rPr>
              <a:t>FUTURE WORK</a:t>
            </a:r>
            <a:endParaRPr lang="en-US"/>
          </a:p>
        </p:txBody>
      </p:sp>
      <p:sp>
        <p:nvSpPr>
          <p:cNvPr id="3" name="Text Placeholder 2"/>
          <p:cNvSpPr>
            <a:spLocks noGrp="1"/>
          </p:cNvSpPr>
          <p:nvPr>
            <p:ph type="body" idx="1"/>
          </p:nvPr>
        </p:nvSpPr>
        <p:spPr>
          <a:xfrm>
            <a:off x="938530" y="1762760"/>
            <a:ext cx="4958715" cy="2657475"/>
          </a:xfrm>
        </p:spPr>
        <p:txBody>
          <a:bodyPr/>
          <a:p>
            <a:pPr marL="139700" indent="0">
              <a:buNone/>
            </a:pPr>
            <a:r>
              <a:rPr lang="en-US"/>
              <a:t>We can create the hybrid model i.e.  it is special type of recommendation system which can be considered as the combination of the content and collaborative filtering method. Combining collaborative and content-based filtering together may help in overcoming the shortcoming we are facing at using them separately and also can be more effective in some cases.</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0"/>
        <p:cNvGrpSpPr/>
        <p:nvPr/>
      </p:nvGrpSpPr>
      <p:grpSpPr>
        <a:xfrm>
          <a:off x="0" y="0"/>
          <a:ext cx="0" cy="0"/>
          <a:chOff x="0" y="0"/>
          <a:chExt cx="0" cy="0"/>
        </a:xfrm>
      </p:grpSpPr>
      <p:sp>
        <p:nvSpPr>
          <p:cNvPr id="3" name="Title 2"/>
          <p:cNvSpPr>
            <a:spLocks noGrp="1"/>
          </p:cNvSpPr>
          <p:nvPr>
            <p:ph type="ctrTitle"/>
          </p:nvPr>
        </p:nvSpPr>
        <p:spPr/>
        <p:txBody>
          <a:bodyPr/>
          <a:p>
            <a:r>
              <a:rPr lang="en-US"/>
              <a:t>THANK YOU</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ABSTRACT</a:t>
            </a:r>
            <a:endParaRPr lang="en-US" altLang="en-GB"/>
          </a:p>
        </p:txBody>
      </p:sp>
      <p:sp>
        <p:nvSpPr>
          <p:cNvPr id="171" name="Google Shape;171;p39"/>
          <p:cNvSpPr txBox="1">
            <a:spLocks noGrp="1"/>
          </p:cNvSpPr>
          <p:nvPr>
            <p:ph type="body" idx="1"/>
          </p:nvPr>
        </p:nvSpPr>
        <p:spPr>
          <a:xfrm>
            <a:off x="938530" y="1320165"/>
            <a:ext cx="5312410" cy="29654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pc="-1">
                <a:solidFill>
                  <a:schemeClr val="bg1"/>
                </a:solidFill>
                <a:latin typeface="Trebuchet MS" panose="020B0603020202020204"/>
                <a:ea typeface="Trebuchet MS" panose="020B0603020202020204"/>
                <a:sym typeface="+mn-ea"/>
              </a:rPr>
              <a:t>The main objective is to create a book recommendation system for users. Recommender systems are really critical in some industries as they can generate a huge amount of income when they are efficient or also be a way to stand out significantly from competitors. Collaborative Filltering, Content-Based Filtering is used. And in Collaborative filtering, user-Based and Item-Based Collaborative filtering is used. </a:t>
            </a:r>
            <a:endParaRPr lang="en-US" spc="-1">
              <a:solidFill>
                <a:schemeClr val="bg1"/>
              </a:solidFill>
              <a:latin typeface="Trebuchet MS" panose="020B0603020202020204"/>
              <a:ea typeface="Trebuchet MS" panose="020B0603020202020204"/>
              <a:sym typeface="+mn-ea"/>
            </a:endParaRPr>
          </a:p>
          <a:p>
            <a:pPr marL="0" lvl="0" indent="0" algn="l" rtl="0">
              <a:spcBef>
                <a:spcPts val="0"/>
              </a:spcBef>
              <a:spcAft>
                <a:spcPts val="1600"/>
              </a:spcAft>
              <a:buNone/>
            </a:pPr>
            <a:r>
              <a:rPr lang="en-US" spc="-1">
                <a:solidFill>
                  <a:schemeClr val="bg1"/>
                </a:solidFill>
                <a:latin typeface="Trebuchet MS" panose="020B0603020202020204"/>
                <a:ea typeface="Trebuchet MS" panose="020B0603020202020204"/>
                <a:sym typeface="+mn-ea"/>
              </a:rPr>
              <a:t>A recommendation system broadly recommends items to the user best suited to their tastes and traits. It uses the user's previous data and other user's data to give new recommendations.</a:t>
            </a:r>
            <a:endParaRPr lang="en-US" spc="-1">
              <a:solidFill>
                <a:schemeClr val="bg1"/>
              </a:solidFill>
              <a:latin typeface="Trebuchet MS" panose="020B0603020202020204"/>
              <a:ea typeface="Trebuchet MS" panose="020B0603020202020204"/>
              <a:sym typeface="+mn-ea"/>
            </a:endParaRPr>
          </a:p>
          <a:p>
            <a:pPr marL="0" lvl="0" indent="0" algn="l" rtl="0">
              <a:spcBef>
                <a:spcPts val="0"/>
              </a:spcBef>
              <a:spcAft>
                <a:spcPts val="1600"/>
              </a:spcAft>
              <a:buNone/>
            </a:pPr>
            <a:endParaRPr lang="en-US" spc="-1">
              <a:solidFill>
                <a:schemeClr val="bg1"/>
              </a:solidFill>
              <a:latin typeface="Trebuchet MS" panose="020B0603020202020204"/>
              <a:ea typeface="Trebuchet MS" panose="020B0603020202020204"/>
              <a:sym typeface="+mn-ea"/>
            </a:endParaRPr>
          </a:p>
          <a:p>
            <a:pPr marL="0" lvl="0" indent="0" algn="l" rtl="0">
              <a:spcBef>
                <a:spcPts val="0"/>
              </a:spcBef>
              <a:spcAft>
                <a:spcPts val="1600"/>
              </a:spcAft>
              <a:buNone/>
            </a:pPr>
            <a:endParaRPr lang="en-US" spc="-1">
              <a:solidFill>
                <a:schemeClr val="bg1"/>
              </a:solidFill>
              <a:latin typeface="Trebuchet MS" panose="020B0603020202020204"/>
              <a:ea typeface="Trebuchet MS" panose="020B0603020202020204"/>
              <a:sym typeface="+mn-ea"/>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615" y="2651760"/>
            <a:ext cx="365760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sym typeface="+mn-ea"/>
              </a:rPr>
              <a:t>SCOPE</a:t>
            </a:r>
            <a:r>
              <a:rPr lang="en-GB" sz="4800"/>
              <a:t>!</a:t>
            </a:r>
            <a:endParaRPr lang="en-GB" sz="4800"/>
          </a:p>
        </p:txBody>
      </p:sp>
      <p:sp>
        <p:nvSpPr>
          <p:cNvPr id="195" name="Google Shape;195;p41"/>
          <p:cNvSpPr txBox="1">
            <a:spLocks noGrp="1"/>
          </p:cNvSpPr>
          <p:nvPr>
            <p:ph type="subTitle" idx="1"/>
          </p:nvPr>
        </p:nvSpPr>
        <p:spPr>
          <a:xfrm>
            <a:off x="4144685" y="353334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sym typeface="+mn-ea"/>
              </a:rPr>
              <a:t>Novelty of the project opted</a:t>
            </a:r>
            <a:endParaRPr lang="en-US" altLang="en-GB" b="1">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SCOPE</a:t>
            </a:r>
            <a:endParaRPr lang="en-US" altLang="en-GB"/>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a:p>
            <a:pPr marL="0" lvl="0" indent="0" algn="l" rtl="0">
              <a:spcBef>
                <a:spcPts val="0"/>
              </a:spcBef>
              <a:spcAft>
                <a:spcPts val="1600"/>
              </a:spcAft>
              <a:buNone/>
            </a:pPr>
            <a:r>
              <a:t>A book recommendation system is a type of recommendation system where we have to recommend similar books to the reader based on his interest. The books recommendation system is used by online websites which provide ebooks like google play books, open library, good Read's, etc.</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615" y="2651760"/>
            <a:ext cx="3657600" cy="82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a:sym typeface="+mn-ea"/>
              </a:rPr>
              <a:t>DATASET</a:t>
            </a:r>
            <a:r>
              <a:rPr lang="en-GB" sz="4800"/>
              <a:t>!</a:t>
            </a:r>
            <a:endParaRPr lang="en-GB" sz="4800"/>
          </a:p>
        </p:txBody>
      </p:sp>
      <p:sp>
        <p:nvSpPr>
          <p:cNvPr id="195" name="Google Shape;195;p41"/>
          <p:cNvSpPr txBox="1">
            <a:spLocks noGrp="1"/>
          </p:cNvSpPr>
          <p:nvPr>
            <p:ph type="subTitle" idx="1"/>
          </p:nvPr>
        </p:nvSpPr>
        <p:spPr>
          <a:xfrm>
            <a:off x="4144685" y="353334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sym typeface="+mn-ea"/>
              </a:rPr>
              <a:t>Novelty of the project opted</a:t>
            </a:r>
            <a:endParaRPr lang="en-US" altLang="en-GB" b="1">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DATASET</a:t>
            </a:r>
            <a:endParaRPr lang="en-US" altLang="en-GB"/>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sz="1000"/>
              <a:t>For this Project, we used Book-Crossing(BX) Dataset. This Dataset contains 278,858 users(anonimyzed but with demographic information) providing 1,149,780 ratings(explicit and implicit) about 271,379 books.</a:t>
            </a:r>
            <a:endParaRPr sz="1000"/>
          </a:p>
          <a:p>
            <a:pPr marL="0" lvl="0" indent="0" algn="l" rtl="0">
              <a:spcBef>
                <a:spcPts val="0"/>
              </a:spcBef>
              <a:spcAft>
                <a:spcPts val="1600"/>
              </a:spcAft>
              <a:buNone/>
            </a:pPr>
            <a:r>
              <a:rPr sz="1000"/>
              <a:t>Dataset Description:</a:t>
            </a:r>
            <a:endParaRPr sz="1000"/>
          </a:p>
          <a:p>
            <a:pPr marL="0" lvl="0" indent="0" algn="l" rtl="0">
              <a:spcBef>
                <a:spcPts val="0"/>
              </a:spcBef>
              <a:spcAft>
                <a:spcPts val="1600"/>
              </a:spcAft>
              <a:buNone/>
            </a:pPr>
            <a:r>
              <a:rPr sz="1000"/>
              <a:t>i.</a:t>
            </a:r>
            <a:r>
              <a:rPr lang="en-US" sz="1000"/>
              <a:t> </a:t>
            </a:r>
            <a:r>
              <a:rPr sz="1000"/>
              <a:t>BX-Books.csv has 8 columns which include</a:t>
            </a:r>
            <a:r>
              <a:rPr lang="en-US" sz="1000"/>
              <a:t> </a:t>
            </a:r>
            <a:r>
              <a:rPr sz="1000"/>
              <a:t>information about books.We can uniquely identify each book with the help of ISBN. The tile, author and publisher and year of publication of each book has been listed. The last three columns include URLs for different sizes of images.</a:t>
            </a:r>
            <a:endParaRPr sz="1000"/>
          </a:p>
          <a:p>
            <a:pPr marL="0" lvl="0" indent="0" algn="l" rtl="0">
              <a:spcBef>
                <a:spcPts val="0"/>
              </a:spcBef>
              <a:spcAft>
                <a:spcPts val="1600"/>
              </a:spcAft>
              <a:buNone/>
            </a:pPr>
            <a:r>
              <a:rPr sz="1000"/>
              <a:t>ii.</a:t>
            </a:r>
            <a:r>
              <a:rPr lang="en-US" sz="1000"/>
              <a:t> </a:t>
            </a:r>
            <a:r>
              <a:rPr sz="1000"/>
              <a:t>BX-Users.csv: lists the age and location of a user along</a:t>
            </a:r>
            <a:r>
              <a:rPr lang="en-US" sz="1000"/>
              <a:t> </a:t>
            </a:r>
            <a:r>
              <a:rPr sz="1000"/>
              <a:t>with their User-ID.</a:t>
            </a:r>
            <a:endParaRPr sz="1000"/>
          </a:p>
          <a:p>
            <a:pPr marL="0" lvl="0" indent="0" algn="l" rtl="0">
              <a:spcBef>
                <a:spcPts val="0"/>
              </a:spcBef>
              <a:spcAft>
                <a:spcPts val="1600"/>
              </a:spcAft>
              <a:buNone/>
            </a:pPr>
            <a:r>
              <a:rPr sz="1000"/>
              <a:t>iii.BX-Book-Ratings.csv: contains book ratings given by</a:t>
            </a:r>
            <a:r>
              <a:rPr lang="en-US" sz="1000"/>
              <a:t> </a:t>
            </a:r>
            <a:r>
              <a:rPr sz="1000"/>
              <a:t>users. The User-ID and ISBN have also been provided.</a:t>
            </a:r>
            <a:endParaRPr sz="100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310255" y="2640965"/>
            <a:ext cx="5029835" cy="8921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a:sym typeface="+mn-ea"/>
              </a:rPr>
              <a:t>IMPLEMENTATION DETAILS</a:t>
            </a:r>
            <a:r>
              <a:rPr lang="en-GB" sz="2800"/>
              <a:t>!</a:t>
            </a:r>
            <a:endParaRPr lang="en-GB" sz="2800"/>
          </a:p>
        </p:txBody>
      </p:sp>
      <p:sp>
        <p:nvSpPr>
          <p:cNvPr id="195" name="Google Shape;195;p41"/>
          <p:cNvSpPr txBox="1">
            <a:spLocks noGrp="1"/>
          </p:cNvSpPr>
          <p:nvPr>
            <p:ph type="subTitle" idx="1"/>
          </p:nvPr>
        </p:nvSpPr>
        <p:spPr>
          <a:xfrm>
            <a:off x="4144685" y="3533340"/>
            <a:ext cx="394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b="1">
                <a:sym typeface="+mn-ea"/>
              </a:rPr>
              <a:t>Novelty of the project opted</a:t>
            </a:r>
            <a:endParaRPr lang="en-US" altLang="en-GB" b="1">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938500" y="445025"/>
            <a:ext cx="5735700" cy="941400"/>
          </a:xfrm>
        </p:spPr>
        <p:txBody>
          <a:bodyPr/>
          <a:p>
            <a:r>
              <a:rPr lang="en-US">
                <a:sym typeface="+mn-ea"/>
              </a:rPr>
              <a:t>IMPLEMENTATION DETAILS</a:t>
            </a:r>
            <a:r>
              <a:rPr lang="en-GB">
                <a:sym typeface="+mn-ea"/>
              </a:rPr>
              <a:t>!</a:t>
            </a:r>
            <a:endParaRPr lang="en-US"/>
          </a:p>
        </p:txBody>
      </p:sp>
      <p:sp>
        <p:nvSpPr>
          <p:cNvPr id="5" name="Text Placeholder 4"/>
          <p:cNvSpPr>
            <a:spLocks noGrp="1"/>
          </p:cNvSpPr>
          <p:nvPr>
            <p:ph type="body" idx="1"/>
          </p:nvPr>
        </p:nvSpPr>
        <p:spPr/>
        <p:txBody>
          <a:bodyPr/>
          <a:p>
            <a:pPr marL="155575" indent="0">
              <a:buNone/>
            </a:pPr>
            <a:r>
              <a:rPr lang="en-US">
                <a:sym typeface="+mn-ea"/>
              </a:rPr>
              <a:t>1. </a:t>
            </a:r>
            <a:r>
              <a:rPr>
                <a:sym typeface="+mn-ea"/>
              </a:rPr>
              <a:t>Modules used:</a:t>
            </a:r>
            <a:r>
              <a:rPr lang="en-US">
                <a:sym typeface="+mn-ea"/>
              </a:rPr>
              <a:t> </a:t>
            </a:r>
            <a:endParaRPr lang="en-US">
              <a:sym typeface="+mn-ea"/>
            </a:endParaRPr>
          </a:p>
          <a:p>
            <a:pPr marL="155575" indent="0">
              <a:buNone/>
            </a:pPr>
            <a:r>
              <a:rPr lang="en-US">
                <a:sym typeface="+mn-ea"/>
              </a:rPr>
              <a:t>	</a:t>
            </a:r>
            <a:r>
              <a:rPr>
                <a:sym typeface="+mn-ea"/>
              </a:rPr>
              <a:t>pycountry_convert</a:t>
            </a:r>
            <a:r>
              <a:rPr lang="en-US">
                <a:sym typeface="+mn-ea"/>
              </a:rPr>
              <a:t>, </a:t>
            </a:r>
            <a:r>
              <a:rPr>
                <a:sym typeface="+mn-ea"/>
              </a:rPr>
              <a:t>wordcloud</a:t>
            </a:r>
            <a:r>
              <a:rPr lang="en-US">
                <a:sym typeface="+mn-ea"/>
              </a:rPr>
              <a:t>, </a:t>
            </a:r>
            <a:r>
              <a:rPr>
                <a:sym typeface="+mn-ea"/>
              </a:rPr>
              <a:t>surprise</a:t>
            </a:r>
            <a:r>
              <a:rPr lang="en-US">
                <a:sym typeface="+mn-ea"/>
              </a:rPr>
              <a:t>, </a:t>
            </a:r>
            <a:r>
              <a:rPr>
                <a:sym typeface="+mn-ea"/>
              </a:rPr>
              <a:t>numpy </a:t>
            </a:r>
            <a:r>
              <a:rPr lang="en-US">
                <a:sym typeface="+mn-ea"/>
              </a:rPr>
              <a:t>, </a:t>
            </a:r>
            <a:r>
              <a:rPr>
                <a:sym typeface="+mn-ea"/>
              </a:rPr>
              <a:t>pandas</a:t>
            </a:r>
            <a:r>
              <a:rPr lang="en-US">
                <a:sym typeface="+mn-ea"/>
              </a:rPr>
              <a:t>, </a:t>
            </a:r>
            <a:r>
              <a:rPr>
                <a:sym typeface="+mn-ea"/>
              </a:rPr>
              <a:t>gradio</a:t>
            </a:r>
            <a:r>
              <a:rPr lang="en-US">
                <a:sym typeface="+mn-ea"/>
              </a:rPr>
              <a:t>, 	</a:t>
            </a:r>
            <a:r>
              <a:rPr>
                <a:sym typeface="+mn-ea"/>
              </a:rPr>
              <a:t>matplotlib</a:t>
            </a:r>
            <a:r>
              <a:rPr lang="en-US">
                <a:sym typeface="+mn-ea"/>
              </a:rPr>
              <a:t>,</a:t>
            </a:r>
            <a:r>
              <a:rPr>
                <a:sym typeface="+mn-ea"/>
              </a:rPr>
              <a:t>missingno</a:t>
            </a:r>
            <a:r>
              <a:rPr lang="en-US">
                <a:sym typeface="+mn-ea"/>
              </a:rPr>
              <a:t>,</a:t>
            </a:r>
            <a:r>
              <a:rPr>
                <a:sym typeface="+mn-ea"/>
              </a:rPr>
              <a:t>seaborn</a:t>
            </a:r>
            <a:r>
              <a:rPr lang="en-US">
                <a:sym typeface="+mn-ea"/>
              </a:rPr>
              <a:t>.</a:t>
            </a:r>
            <a:endParaRPr lang="en-US">
              <a:sym typeface="+mn-ea"/>
            </a:endParaRPr>
          </a:p>
          <a:p>
            <a:pPr marL="155575" indent="0">
              <a:buNone/>
            </a:pPr>
            <a:endParaRPr lang="en-US">
              <a:sym typeface="+mn-ea"/>
            </a:endParaRPr>
          </a:p>
          <a:p>
            <a:pPr marL="155575" indent="0">
              <a:buNone/>
            </a:pPr>
            <a:r>
              <a:rPr lang="en-US">
                <a:sym typeface="+mn-ea"/>
              </a:rPr>
              <a:t>2.Dataset Collection:</a:t>
            </a:r>
            <a:endParaRPr lang="en-US">
              <a:sym typeface="+mn-ea"/>
            </a:endParaRPr>
          </a:p>
          <a:p>
            <a:pPr marL="155575" indent="0">
              <a:buNone/>
            </a:pPr>
            <a:r>
              <a:rPr lang="en-US"/>
              <a:t>	BX_book.csv</a:t>
            </a:r>
            <a:endParaRPr lang="en-US"/>
          </a:p>
          <a:p>
            <a:pPr marL="155575" indent="0">
              <a:buNone/>
            </a:pPr>
            <a:endParaRPr lang="en-US"/>
          </a:p>
          <a:p>
            <a:pPr marL="155575" indent="0">
              <a:buNone/>
            </a:pPr>
            <a:r>
              <a:rPr lang="en-US"/>
              <a:t>3.Model:</a:t>
            </a:r>
            <a:endParaRPr lang="en-US"/>
          </a:p>
          <a:p>
            <a:pPr marL="155575" indent="0">
              <a:buNone/>
            </a:pPr>
            <a:r>
              <a:rPr lang="en-US"/>
              <a:t>	1.Collabrative filtering</a:t>
            </a:r>
            <a:endParaRPr lang="en-US"/>
          </a:p>
          <a:p>
            <a:pPr marL="155575" indent="0">
              <a:buNone/>
            </a:pPr>
            <a:r>
              <a:rPr lang="en-US"/>
              <a:t>	2.Content based</a:t>
            </a:r>
            <a:endParaRPr lang="en-US"/>
          </a:p>
          <a:p>
            <a:pPr marL="155575" indent="0">
              <a:buNone/>
            </a:pPr>
            <a:r>
              <a:rPr lang="en-US"/>
              <a:t>	3.Item Based</a:t>
            </a:r>
            <a:endParaRPr lang="en-US"/>
          </a:p>
          <a:p>
            <a:pPr marL="155575" indent="0">
              <a:buNone/>
            </a:pPr>
            <a:r>
              <a:rPr lang="en-US"/>
              <a:t>	4.Machine Learning based</a:t>
            </a:r>
            <a:endParaRPr lang="en-US"/>
          </a:p>
          <a:p>
            <a:pPr marL="155575" indent="0">
              <a:buNone/>
            </a:pPr>
            <a:r>
              <a:rPr lang="en-US"/>
              <a:t>4. UI:</a:t>
            </a:r>
            <a:endParaRPr lang="en-US"/>
          </a:p>
          <a:p>
            <a:pPr marL="155575" indent="0">
              <a:buNone/>
            </a:pPr>
            <a:r>
              <a:rPr lang="en-US"/>
              <a:t>	using Gradio.</a:t>
            </a:r>
            <a:endParaRPr lang="en-US"/>
          </a:p>
          <a:p>
            <a:pPr marL="155575" indent="0">
              <a:buNone/>
            </a:pPr>
            <a:endParaRPr lang="en-US"/>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5844</Words>
  <Application>WPS Presentation</Application>
  <PresentationFormat>On-screen Show (16:9)</PresentationFormat>
  <Paragraphs>166</Paragraphs>
  <Slides>27</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Arial</vt:lpstr>
      <vt:lpstr>SimSun</vt:lpstr>
      <vt:lpstr>Wingdings</vt:lpstr>
      <vt:lpstr>Arial</vt:lpstr>
      <vt:lpstr>Montserrat ExtraBold</vt:lpstr>
      <vt:lpstr>Thonburi</vt:lpstr>
      <vt:lpstr>Montserrat</vt:lpstr>
      <vt:lpstr>Montserrat Medium</vt:lpstr>
      <vt:lpstr>Montserrat ExtraLight</vt:lpstr>
      <vt:lpstr>Trebuchet MS</vt:lpstr>
      <vt:lpstr>Microsoft YaHei</vt:lpstr>
      <vt:lpstr>汉仪旗黑</vt:lpstr>
      <vt:lpstr>Arial Unicode MS</vt:lpstr>
      <vt:lpstr>宋体-简</vt:lpstr>
      <vt:lpstr>Futuristic Background by Slidesgo</vt:lpstr>
      <vt:lpstr>BOOK RECOMMENDATION SYSTEM </vt:lpstr>
      <vt:lpstr>ABSTRACT!</vt:lpstr>
      <vt:lpstr>ABSTRACT</vt:lpstr>
      <vt:lpstr>SCOPE!</vt:lpstr>
      <vt:lpstr>SCOPE</vt:lpstr>
      <vt:lpstr>DATASET!</vt:lpstr>
      <vt:lpstr>DATASET</vt:lpstr>
      <vt:lpstr>IMPLEMENTATION DETAILS!</vt:lpstr>
      <vt:lpstr>IMPLEMENTATION DETAILS!</vt:lpstr>
      <vt:lpstr>PROJECT DEMONSTRATION</vt:lpstr>
      <vt:lpstr>PROJECT DEMONSTRATION</vt:lpstr>
      <vt:lpstr>Exploratory Data Analysis</vt:lpstr>
      <vt:lpstr>Exploratory Data Analysis</vt:lpstr>
      <vt:lpstr>Exploratory Data Analysis</vt:lpstr>
      <vt:lpstr>PROJECT DEMONSTRATION</vt:lpstr>
      <vt:lpstr>PROJECT DEMONSTRATION</vt:lpstr>
      <vt:lpstr>PROJECT DEMONSTRATION</vt:lpstr>
      <vt:lpstr>PROJECT DEMONSTRATION</vt:lpstr>
      <vt:lpstr>RESULT AND DISCUSSION</vt:lpstr>
      <vt:lpstr>Result and Discussion</vt:lpstr>
      <vt:lpstr>Result and Discussion </vt:lpstr>
      <vt:lpstr>Result and Discussion</vt:lpstr>
      <vt:lpstr>RESULT AND DISCUSSION</vt:lpstr>
      <vt:lpstr>RESULT AND DISCUSSION</vt:lpstr>
      <vt:lpstr>RESULT AND DISCUSSION</vt:lpstr>
      <vt:lpstr>PROJECT DEMONSTRATION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Anshul Rao</dc:creator>
  <cp:lastModifiedBy>anshikapal</cp:lastModifiedBy>
  <cp:revision>10</cp:revision>
  <dcterms:created xsi:type="dcterms:W3CDTF">2022-11-16T07:55:16Z</dcterms:created>
  <dcterms:modified xsi:type="dcterms:W3CDTF">2022-11-16T07:55:16Z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1033-4.7.0.7770</vt:lpwstr>
  </property>
  <property fmtid="{D5CDD505-2E9C-101B-9397-08002B2CF9AE}" pid="3" name="ICV">
    <vt:lpwstr>EF770CFBDFF34CA3AEF4C0F0CFC598CF</vt:lpwstr>
  </property>
</Properties>
</file>